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BB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98" autoAdjust="0"/>
  </p:normalViewPr>
  <p:slideViewPr>
    <p:cSldViewPr>
      <p:cViewPr varScale="1">
        <p:scale>
          <a:sx n="55" d="100"/>
          <a:sy n="55" d="100"/>
        </p:scale>
        <p:origin x="-1234" y="-86"/>
      </p:cViewPr>
      <p:guideLst>
        <p:guide orient="horz" pos="1502"/>
        <p:guide orient="horz" pos="935"/>
        <p:guide orient="horz" pos="164"/>
        <p:guide orient="horz" pos="3884"/>
        <p:guide orient="horz" pos="1207"/>
        <p:guide pos="295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4686BE-2A14-4DE6-AAC7-37F337AFA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5831278-1A68-4440-9362-C6C411012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055B4C-A932-4E4E-968B-BF33ADF9630E}" type="slidenum">
              <a:rPr lang="en-GB"/>
              <a:pPr/>
              <a:t>1</a:t>
            </a:fld>
            <a:endParaRPr lang="en-GB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5" descr="Chalkboard3"/>
          <p:cNvPicPr>
            <a:picLocks noChangeAspect="1" noChangeArrowheads="1"/>
          </p:cNvPicPr>
          <p:nvPr userDrawn="1"/>
        </p:nvPicPr>
        <p:blipFill>
          <a:blip r:embed="rId2"/>
          <a:srcRect t="2168"/>
          <a:stretch>
            <a:fillRect/>
          </a:stretch>
        </p:blipFill>
        <p:spPr bwMode="auto">
          <a:xfrm>
            <a:off x="1943100" y="0"/>
            <a:ext cx="5200650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CHALKS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4221163"/>
            <a:ext cx="3024188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105150"/>
            <a:ext cx="3455988" cy="11525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808288" y="620713"/>
            <a:ext cx="3384550" cy="24844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05588"/>
            <a:ext cx="2895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5A3E1B-2A61-40C6-8D70-A898150658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34C46-2D5A-430F-BA91-0C4A367635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452B4-E473-49B1-9D26-6913AFC04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C498B-BFAB-4B5A-8C45-2FBCBDDE8D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58C74-745C-4F11-AA74-1DE5650069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5BA36-AA94-4382-B684-1C023911AF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2CA04-A881-4696-A0E9-2CCBAA6979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2A592-992F-4CEE-B081-6A568824E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41C86-64DF-418B-8FDD-EAA45DD470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DD381-3B78-4002-BB76-D0D8AA69D7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D84A5-EBD9-4A33-9B79-FC73D6D092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1192C-0D0B-43A6-B126-B4253B00E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2C56F-35EB-447C-982E-84D0CE1CFD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-3175" y="0"/>
            <a:ext cx="9144000" cy="1196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308725"/>
            <a:ext cx="9139238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13DCB83-0EE0-49F4-B89C-73C33DB866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12" descr="CHALKS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15900" y="4689475"/>
            <a:ext cx="3024188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07804" y="980728"/>
            <a:ext cx="3384550" cy="2484437"/>
          </a:xfrm>
        </p:spPr>
        <p:txBody>
          <a:bodyPr/>
          <a:lstStyle/>
          <a:p>
            <a:pPr algn="ctr" eaLnBrk="1" hangingPunct="1"/>
            <a:r>
              <a:rPr lang="sr-Cyrl-RS" sz="3600" smtClean="0">
                <a:latin typeface="Comic Sans MS" pitchFamily="66" charset="0"/>
              </a:rPr>
              <a:t>Правилна исхрана</a:t>
            </a:r>
            <a:br>
              <a:rPr lang="sr-Cyrl-RS" sz="3600" smtClean="0">
                <a:latin typeface="Comic Sans MS" pitchFamily="66" charset="0"/>
              </a:rPr>
            </a:br>
            <a:r>
              <a:rPr lang="sr-Cyrl-RS" sz="3600" smtClean="0">
                <a:latin typeface="Comic Sans MS" pitchFamily="66" charset="0"/>
              </a:rPr>
              <a:t>Наставник Саша</a:t>
            </a:r>
            <a:endParaRPr lang="en-US" sz="3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Зашто је важна правилна исхрана?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sz="1800" dirty="0" smtClean="0"/>
              <a:t>	Правилна и здрава исхрана омогућава потпун психички и физички развој деце и одраслих.</a:t>
            </a:r>
          </a:p>
          <a:p>
            <a:pPr marL="0" indent="0" algn="just">
              <a:buNone/>
            </a:pPr>
            <a:r>
              <a:rPr lang="sr-Cyrl-RS" sz="1800" dirty="0" smtClean="0"/>
              <a:t>	Савремена медицина је установила да неправилна исхрана доводи до многих обољења, а пре свега недовољан унос појединих намирница, оних које су богате витаминима и минералима.</a:t>
            </a:r>
          </a:p>
          <a:p>
            <a:pPr marL="0" indent="0" algn="just">
              <a:buNone/>
            </a:pPr>
            <a:r>
              <a:rPr lang="sr-Cyrl-RS" sz="1800" dirty="0" smtClean="0"/>
              <a:t>	Због брзог начина живота деца су све више изложена храни која је неадекватна за њих због велике количине масти (брза храна, пржена храна, лисната теста, грицкалице) и простих шећера (слаткиши, кексеви, газирани и негазирани сокови)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Намирнице и њихове хранљиве материје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58888" y="1484313"/>
          <a:ext cx="673417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44"/>
                <a:gridCol w="1683544"/>
                <a:gridCol w="1683544"/>
                <a:gridCol w="16835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Намирнице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Хранљиве материје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Основна функција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Налазе се у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Воће и поврће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Угљени хидрати, витамини, минерали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Дају влакна,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енергију, регулацију, добар вид, здраву кожу, помажу код зарастања рана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Свом воћу и поврћу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Хлеб и житарице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Угљени хидрати, витамини, минерали</a:t>
                      </a:r>
                      <a:endParaRPr lang="en-US" sz="12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Обезбеђују енергију и здраве нерве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Инегралном хлебу, тесту, пиринчу, пахуљицама, проји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Млеко и млечни производи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Калцијум, витамин А, витамин Б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Раст кости, зуба, рад мишића и нерава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Млеку, сиру, јогурту, качкаваљу, сладоледу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Махунарке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Протеини,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гвожђе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Изградња и обнављање коже, косе, кости, ноктију, крви, мишића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Соји, грашку, бобу, кикирикију,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биљном маргарину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Месо и месни производи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Гвожђе, витамини Б групе, витамин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А, витамин Д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За раст,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обнову и изградњу ораганизма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Телетини,</a:t>
                      </a:r>
                      <a:r>
                        <a:rPr lang="sr-Cyrl-R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пилетини, ћуретини, коњском месу, риби</a:t>
                      </a:r>
                      <a:endParaRPr lang="en-US" sz="1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Штетност шећера и масти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340768"/>
            <a:ext cx="8532948" cy="5004556"/>
          </a:xfrm>
        </p:spPr>
        <p:txBody>
          <a:bodyPr/>
          <a:lstStyle/>
          <a:p>
            <a:pPr marL="0" lvl="1" indent="457200" algn="just">
              <a:buNone/>
            </a:pPr>
            <a:r>
              <a:rPr lang="sr-Cyrl-RS" sz="1800" dirty="0" smtClean="0"/>
              <a:t>Шећер најбрже производи енергију и масноћу, али та енергија кратко траје па особа брзо опет осети глад. Претерано конзумирање шећера доводи до гојазности, каријеса, до високог крвног притиска...</a:t>
            </a:r>
          </a:p>
          <a:p>
            <a:pPr marL="0" lvl="1" indent="457200" algn="just">
              <a:buNone/>
            </a:pPr>
            <a:r>
              <a:rPr lang="sr-Cyrl-RS" sz="1800" dirty="0" smtClean="0"/>
              <a:t>Маст и масноће обезбеђују масне киселине неопходне за раст и енергију, међутим претерано конзумирање доводи до стварања сала, изазивају гојазност, кардиоваскуларне проблеме, мождани удар, рак.</a:t>
            </a:r>
          </a:p>
          <a:p>
            <a:pPr marL="0" lvl="1" indent="457200" algn="just">
              <a:buNone/>
            </a:pPr>
            <a:r>
              <a:rPr lang="sr-Cyrl-RS" sz="1800" dirty="0" smtClean="0"/>
              <a:t>Кажу да 1 грам масноће обично траје:</a:t>
            </a:r>
          </a:p>
          <a:p>
            <a:pPr marL="0" lvl="1" indent="457200" algn="just"/>
            <a:r>
              <a:rPr lang="sr-Cyrl-RS" sz="1800" dirty="0" smtClean="0"/>
              <a:t>на тањиру 3 секунде</a:t>
            </a:r>
          </a:p>
          <a:p>
            <a:pPr marL="0" lvl="1" indent="457200" algn="just"/>
            <a:r>
              <a:rPr lang="sr-Cyrl-RS" sz="1800" dirty="0" smtClean="0"/>
              <a:t>у  устима 30 секунди</a:t>
            </a:r>
          </a:p>
          <a:p>
            <a:pPr marL="0" lvl="1" indent="457200" algn="just"/>
            <a:r>
              <a:rPr lang="sr-Cyrl-RS" sz="1800" dirty="0" smtClean="0"/>
              <a:t>у  стомаку 30 минута</a:t>
            </a:r>
          </a:p>
          <a:p>
            <a:pPr marL="0" lvl="1" indent="457200" algn="just"/>
            <a:r>
              <a:rPr lang="sr-Cyrl-RS" sz="1800" dirty="0" smtClean="0"/>
              <a:t>у  артеријама 30 година</a:t>
            </a:r>
          </a:p>
          <a:p>
            <a:pPr marL="0" lvl="1" indent="457200" algn="just">
              <a:buNone/>
            </a:pPr>
            <a:endParaRPr lang="sr-Cyrl-RS" sz="1800" dirty="0" smtClean="0"/>
          </a:p>
          <a:p>
            <a:pPr marL="0" lvl="1" indent="457200" algn="r">
              <a:buNone/>
            </a:pPr>
            <a:r>
              <a:rPr lang="sr-Cyrl-RS" sz="1800" dirty="0" smtClean="0"/>
              <a:t>Најчешћи поремећаји у исхрани су: </a:t>
            </a:r>
          </a:p>
          <a:p>
            <a:pPr marL="0" lvl="1" indent="457200" algn="r">
              <a:buNone/>
            </a:pPr>
            <a:r>
              <a:rPr lang="sr-Cyrl-RS" sz="1800" dirty="0" smtClean="0"/>
              <a:t>анорексија, булимија и преједење. 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Анорексија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268760"/>
            <a:ext cx="5868144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800" dirty="0" smtClean="0"/>
              <a:t>	Анорексија је психијатријско обољење са највећом стопом смртности.</a:t>
            </a:r>
          </a:p>
          <a:p>
            <a:pPr marL="0" indent="0" algn="just">
              <a:buNone/>
            </a:pPr>
            <a:r>
              <a:rPr lang="sr-Cyrl-RS" sz="1800" dirty="0" smtClean="0"/>
              <a:t>	Особе које болују од анорексије имају искривљену слику о свом изгледу, доживљавају се као изразито дебели и од анорексије болују и женска и мушка популација.</a:t>
            </a:r>
          </a:p>
          <a:p>
            <a:pPr marL="0" indent="0" algn="just">
              <a:buNone/>
            </a:pPr>
            <a:r>
              <a:rPr lang="sr-Cyrl-RS" sz="1800" dirty="0" smtClean="0"/>
              <a:t>	Болест настаје неприметно, временом се унос хране смањује и по врсти и по количини. Ако се не лечи на време, анорексија бива праћена драстичним смањењем телесне тежине, долази до поремећаја и психичког и физичког здравља, отказују органи и, не ретко, наступа смрт. </a:t>
            </a:r>
          </a:p>
          <a:p>
            <a:pPr marL="0" indent="0" algn="just">
              <a:buNone/>
            </a:pPr>
            <a:r>
              <a:rPr lang="sr-Cyrl-RS" sz="1800" dirty="0" smtClean="0"/>
              <a:t>	Здравствене последице које настају услед анорексије су: оштећење срчаног мишића, остеопороза, губитак мишићне масе, перутава кожа, губитак косе, поремећај рада бубрега...</a:t>
            </a:r>
          </a:p>
          <a:p>
            <a:pPr algn="ctr">
              <a:buNone/>
            </a:pPr>
            <a:endParaRPr lang="en-US" sz="1800" dirty="0"/>
          </a:p>
        </p:txBody>
      </p:sp>
      <p:pic>
        <p:nvPicPr>
          <p:cNvPr id="1026" name="Picture 2" descr="C:\Users\NATA&amp;DEKA\Desktop\anoreks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700808"/>
            <a:ext cx="2952328" cy="23817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Булимија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892" y="1844824"/>
            <a:ext cx="5184576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400" dirty="0" smtClean="0"/>
              <a:t>	</a:t>
            </a:r>
            <a:r>
              <a:rPr lang="sr-Cyrl-RS" sz="1800" dirty="0" smtClean="0"/>
              <a:t>Особе које пате од булимије стално брину о телесној тежини, често се преједу, а потом, због осећаја кривице због уноса хране, прибегавају чишћењу организма насилним повраћањем, употребом лаксатива и накнадним гладовањем.</a:t>
            </a:r>
          </a:p>
          <a:p>
            <a:pPr marL="0" indent="0" algn="just">
              <a:buNone/>
            </a:pPr>
            <a:r>
              <a:rPr lang="sr-Cyrl-RS" sz="1800" dirty="0" smtClean="0"/>
              <a:t>	Здравствене последице изазване булимијом су: пад калијума и поремећај рада срца, болести желуца, губитак глеђи зуба, дијареја.. </a:t>
            </a:r>
          </a:p>
          <a:p>
            <a:pPr marL="0" indent="0" algn="just">
              <a:buNone/>
            </a:pPr>
            <a:r>
              <a:rPr lang="sr-Cyrl-RS" sz="1800" dirty="0" smtClean="0"/>
              <a:t>	</a:t>
            </a:r>
            <a:endParaRPr lang="en-US" sz="1800" dirty="0"/>
          </a:p>
        </p:txBody>
      </p:sp>
      <p:pic>
        <p:nvPicPr>
          <p:cNvPr id="4" name="Picture 4" descr="217148-main_Fu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5516" y="1376772"/>
            <a:ext cx="2785878" cy="315684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200" dirty="0" smtClean="0"/>
              <a:t>Преједање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0" y="2060847"/>
            <a:ext cx="4896793" cy="4031977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800" dirty="0" smtClean="0"/>
              <a:t>	Преједање је све више присутан поремећај исхране, праћен епизодама које трају по неколико сати, а када особа има потребу да унесе велику количину хране. </a:t>
            </a:r>
          </a:p>
          <a:p>
            <a:pPr marL="0" indent="0" algn="just">
              <a:buNone/>
            </a:pPr>
            <a:r>
              <a:rPr lang="sr-Cyrl-RS" sz="1800" dirty="0" smtClean="0"/>
              <a:t>Особе које пате од овог поремећаја често су и саме свесне проблема па, не ретко, затраже помоћ на време.</a:t>
            </a:r>
          </a:p>
          <a:p>
            <a:pPr marL="0" indent="0" algn="just">
              <a:buNone/>
            </a:pPr>
            <a:r>
              <a:rPr lang="sr-Cyrl-RS" sz="1800" dirty="0" smtClean="0"/>
              <a:t>	Здравствене промене до којих доводи преједање су: поремећај нивоа холестерола, висок крвни притисак, болести жучи, шећерна болест...</a:t>
            </a:r>
            <a:endParaRPr lang="en-US" sz="1800" dirty="0"/>
          </a:p>
        </p:txBody>
      </p:sp>
      <p:pic>
        <p:nvPicPr>
          <p:cNvPr id="2050" name="Picture 2" descr="C:\Users\NATA&amp;DEKA\Desktop\prejedanj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412776"/>
            <a:ext cx="2126042" cy="313945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6698CC"/>
      </a:dk2>
      <a:lt2>
        <a:srgbClr val="2E4C6B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4986C3"/>
      </a:hlink>
      <a:folHlink>
        <a:srgbClr val="0066F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272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Правилна исхрана Наставник Саша</vt:lpstr>
      <vt:lpstr>Зашто је важна правилна исхрана?</vt:lpstr>
      <vt:lpstr>Намирнице и њихове хранљиве материје</vt:lpstr>
      <vt:lpstr>Штетност шећера и масти</vt:lpstr>
      <vt:lpstr>Анорексија</vt:lpstr>
      <vt:lpstr>Булимија</vt:lpstr>
      <vt:lpstr>Преједање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Template</dc:title>
  <dc:creator>NASTAVNIK SAŠA</dc:creator>
  <cp:lastModifiedBy>Keka</cp:lastModifiedBy>
  <cp:revision>80</cp:revision>
  <dcterms:created xsi:type="dcterms:W3CDTF">2005-03-15T10:04:38Z</dcterms:created>
  <dcterms:modified xsi:type="dcterms:W3CDTF">2013-10-08T17:32:20Z</dcterms:modified>
</cp:coreProperties>
</file>